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411" r:id="rId3"/>
    <p:sldId id="413" r:id="rId4"/>
    <p:sldId id="415" r:id="rId5"/>
    <p:sldId id="425" r:id="rId6"/>
    <p:sldId id="427" r:id="rId7"/>
    <p:sldId id="433" r:id="rId9"/>
    <p:sldId id="428" r:id="rId10"/>
    <p:sldId id="432" r:id="rId11"/>
    <p:sldId id="429" r:id="rId12"/>
    <p:sldId id="434" r:id="rId13"/>
    <p:sldId id="430" r:id="rId14"/>
    <p:sldId id="435" r:id="rId15"/>
    <p:sldId id="431" r:id="rId16"/>
    <p:sldId id="436" r:id="rId17"/>
    <p:sldId id="449" r:id="rId18"/>
    <p:sldId id="437" r:id="rId19"/>
    <p:sldId id="450" r:id="rId20"/>
    <p:sldId id="438" r:id="rId21"/>
    <p:sldId id="451" r:id="rId22"/>
    <p:sldId id="452" r:id="rId23"/>
    <p:sldId id="440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2B2D5"/>
    <a:srgbClr val="9DCDE4"/>
    <a:srgbClr val="BF2130"/>
    <a:srgbClr val="540000"/>
    <a:srgbClr val="D80000"/>
    <a:srgbClr val="E20000"/>
    <a:srgbClr val="BC0000"/>
    <a:srgbClr val="FE8900"/>
    <a:srgbClr val="DE2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9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3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31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image" Target="../media/image38.png"/><Relationship Id="rId2" Type="http://schemas.openxmlformats.org/officeDocument/2006/relationships/tags" Target="../tags/tag80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4.xml"/><Relationship Id="rId3" Type="http://schemas.openxmlformats.org/officeDocument/2006/relationships/image" Target="../media/image45.png"/><Relationship Id="rId2" Type="http://schemas.openxmlformats.org/officeDocument/2006/relationships/tags" Target="../tags/tag83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7.xml"/><Relationship Id="rId3" Type="http://schemas.openxmlformats.org/officeDocument/2006/relationships/image" Target="../media/image52.png"/><Relationship Id="rId2" Type="http://schemas.openxmlformats.org/officeDocument/2006/relationships/tags" Target="../tags/tag86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3" Type="http://schemas.openxmlformats.org/officeDocument/2006/relationships/tags" Target="../tags/tag89.xml"/><Relationship Id="rId2" Type="http://schemas.openxmlformats.org/officeDocument/2006/relationships/image" Target="../media/image59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3.xml"/><Relationship Id="rId3" Type="http://schemas.openxmlformats.org/officeDocument/2006/relationships/image" Target="../media/image62.png"/><Relationship Id="rId2" Type="http://schemas.openxmlformats.org/officeDocument/2006/relationships/tags" Target="../tags/tag92.xml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2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18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24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9pcs-65-inch seam of 0.88m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5590" y="2526030"/>
            <a:ext cx="2214880" cy="1661160"/>
          </a:xfrm>
          <a:prstGeom prst="rect">
            <a:avLst/>
          </a:prstGeom>
        </p:spPr>
      </p:pic>
      <p:pic>
        <p:nvPicPr>
          <p:cNvPr id="4" name="图片 3" descr="微信图片_202209260954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590" y="4063365"/>
            <a:ext cx="4305935" cy="3230245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091420" y="2526030"/>
            <a:ext cx="2100580" cy="1576070"/>
          </a:xfrm>
          <a:prstGeom prst="rect">
            <a:avLst/>
          </a:prstGeom>
        </p:spPr>
      </p:pic>
      <p:sp>
        <p:nvSpPr>
          <p:cNvPr id="8" name="启智设计版权所有"/>
          <p:cNvSpPr/>
          <p:nvPr/>
        </p:nvSpPr>
        <p:spPr>
          <a:xfrm>
            <a:off x="7465695" y="0"/>
            <a:ext cx="4726305" cy="252603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7458710" y="-9525"/>
            <a:ext cx="16380460" cy="15137765"/>
            <a:chOff x="-6596" y="0"/>
            <a:chExt cx="25796" cy="23839"/>
          </a:xfrm>
          <a:solidFill>
            <a:schemeClr val="accent1"/>
          </a:solidFill>
        </p:grpSpPr>
        <p:sp>
          <p:nvSpPr>
            <p:cNvPr id="16" name="等腰三角形 15"/>
            <p:cNvSpPr/>
            <p:nvPr/>
          </p:nvSpPr>
          <p:spPr>
            <a:xfrm>
              <a:off x="13353" y="5404"/>
              <a:ext cx="5847" cy="5404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2400"/>
                <a:t>LED&amp;LCD DISPLAY CATALOG</a:t>
              </a:r>
              <a:endParaRPr lang="en-US" altLang="zh-CN" sz="2400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-6596" y="0"/>
              <a:ext cx="25796" cy="23839"/>
            </a:xfrm>
            <a:prstGeom prst="triangle">
              <a:avLst/>
            </a:prstGeom>
            <a:grpFill/>
            <a:ln>
              <a:noFill/>
            </a:ln>
            <a:effectLst>
              <a:outerShdw blurRad="457200" dist="63500" dir="2700000" algn="tl" rotWithShape="0">
                <a:schemeClr val="accent1">
                  <a:lumMod val="50000"/>
                  <a:alpha val="34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13353" y="0"/>
              <a:ext cx="5847" cy="54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0285" y="3269615"/>
            <a:ext cx="382651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000" b="1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+mj-ea"/>
                <a:cs typeface="+mn-lt"/>
                <a:sym typeface="+mn-ea"/>
              </a:rPr>
              <a:t>LED&amp;LCD Manufacturer</a:t>
            </a:r>
            <a:endParaRPr lang="en-US" altLang="zh-CN" sz="2000" b="1" spc="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+mj-ea"/>
              <a:cs typeface="+mn-lt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6960" y="3602990"/>
            <a:ext cx="6161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  <a:cs typeface="+mj-lt"/>
              </a:rPr>
              <a:t>Immersive experience display 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  <a:cs typeface="+mj-lt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  <a:cs typeface="+mj-lt"/>
              </a:rPr>
              <a:t>with professional products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  <a:cs typeface="+mj-lt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1124585" y="5149533"/>
            <a:ext cx="37122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</a:rPr>
              <a:t>Further more information on LED&amp;LCD Displays,</a:t>
            </a:r>
            <a:endParaRPr lang="en-US" altLang="zh-CN" sz="1200">
              <a:solidFill>
                <a:schemeClr val="bg1"/>
              </a:solidFill>
              <a:latin typeface="+mj-ea"/>
              <a:ea typeface="+mj-ea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+mj-ea"/>
                <a:ea typeface="+mj-ea"/>
              </a:rPr>
              <a:t>Please visit </a:t>
            </a:r>
            <a:r>
              <a:rPr lang="en-US" altLang="zh-CN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www.szbaisc.com</a:t>
            </a:r>
            <a:endParaRPr lang="en-US" altLang="zh-CN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6630" y="4267200"/>
            <a:ext cx="72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微信图片_202209260912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075" y="-846455"/>
            <a:ext cx="3315335" cy="331533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14985" y="2157095"/>
            <a:ext cx="593471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BAISHICEN</a:t>
            </a:r>
            <a:endParaRPr lang="en-US" altLang="zh-CN" sz="8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4370" y="5684520"/>
            <a:ext cx="53714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/>
              <a:t>SHENZHEN BAISHICEN ELECTRONIC CO.,LTD</a:t>
            </a:r>
            <a:endParaRPr lang="en-US" altLang="zh-CN" sz="1200" b="1"/>
          </a:p>
          <a:p>
            <a:r>
              <a:rPr lang="en-US" altLang="zh-CN" sz="1000"/>
              <a:t>Address:402, Building A,1st Mashantou Park,Guang Ming, Shenzhen, 518107,China</a:t>
            </a:r>
            <a:endParaRPr lang="en-US" altLang="zh-CN" sz="1000"/>
          </a:p>
          <a:p>
            <a:r>
              <a:rPr lang="en-US" altLang="zh-CN" sz="1000"/>
              <a:t>Tel:+86 400 885 1938    Email: baisc168@qq.com</a:t>
            </a:r>
            <a:endParaRPr lang="en-US" altLang="zh-CN" sz="1000"/>
          </a:p>
          <a:p>
            <a:r>
              <a:rPr lang="en-US" altLang="zh-CN" sz="1000"/>
              <a:t>@2022 SHENZHEN BAISHICEN ELECTRONIC CO.,LTD All Rights Reserved.</a:t>
            </a:r>
            <a:endParaRPr lang="en-US" altLang="zh-CN" sz="1000"/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0" y="-3175"/>
            <a:ext cx="29552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rcRect l="14815" t="18417" r="13556" b="14324"/>
          <a:stretch>
            <a:fillRect/>
          </a:stretch>
        </p:blipFill>
        <p:spPr>
          <a:xfrm>
            <a:off x="660400" y="684530"/>
            <a:ext cx="2886075" cy="2709545"/>
          </a:xfrm>
          <a:prstGeom prst="rect">
            <a:avLst/>
          </a:prstGeom>
        </p:spPr>
      </p:pic>
      <p:pic>
        <p:nvPicPr>
          <p:cNvPr id="14" name="图片 13" descr="2"/>
          <p:cNvPicPr>
            <a:picLocks noChangeAspect="1"/>
          </p:cNvPicPr>
          <p:nvPr/>
        </p:nvPicPr>
        <p:blipFill>
          <a:blip r:embed="rId2"/>
          <a:srcRect l="8750" t="19648" r="24306" b="16528"/>
          <a:stretch>
            <a:fillRect/>
          </a:stretch>
        </p:blipFill>
        <p:spPr>
          <a:xfrm>
            <a:off x="659765" y="3744595"/>
            <a:ext cx="2886710" cy="2710180"/>
          </a:xfrm>
          <a:prstGeom prst="rect">
            <a:avLst/>
          </a:prstGeom>
        </p:spPr>
      </p:pic>
      <p:pic>
        <p:nvPicPr>
          <p:cNvPr id="15" name="图片 14" descr="5"/>
          <p:cNvPicPr>
            <a:picLocks noChangeAspect="1"/>
          </p:cNvPicPr>
          <p:nvPr/>
        </p:nvPicPr>
        <p:blipFill>
          <a:blip r:embed="rId3"/>
          <a:srcRect l="19815" t="27259" r="14639" b="12287"/>
          <a:stretch>
            <a:fillRect/>
          </a:stretch>
        </p:blipFill>
        <p:spPr>
          <a:xfrm>
            <a:off x="4770755" y="3744595"/>
            <a:ext cx="2884805" cy="2712085"/>
          </a:xfrm>
          <a:prstGeom prst="rect">
            <a:avLst/>
          </a:prstGeom>
        </p:spPr>
      </p:pic>
      <p:pic>
        <p:nvPicPr>
          <p:cNvPr id="18" name="图片 17" descr="6"/>
          <p:cNvPicPr>
            <a:picLocks noChangeAspect="1"/>
          </p:cNvPicPr>
          <p:nvPr/>
        </p:nvPicPr>
        <p:blipFill>
          <a:blip r:embed="rId4"/>
          <a:srcRect l="21370" t="23713" r="21509" b="25287"/>
          <a:stretch>
            <a:fillRect/>
          </a:stretch>
        </p:blipFill>
        <p:spPr>
          <a:xfrm>
            <a:off x="8548370" y="3744595"/>
            <a:ext cx="2885440" cy="2708910"/>
          </a:xfrm>
          <a:prstGeom prst="rect">
            <a:avLst/>
          </a:prstGeom>
        </p:spPr>
      </p:pic>
      <p:pic>
        <p:nvPicPr>
          <p:cNvPr id="19" name="图片 18" descr="15"/>
          <p:cNvPicPr>
            <a:picLocks noChangeAspect="1"/>
          </p:cNvPicPr>
          <p:nvPr/>
        </p:nvPicPr>
        <p:blipFill>
          <a:blip r:embed="rId5"/>
          <a:srcRect l="18880" t="29556" r="20417" b="13630"/>
          <a:stretch>
            <a:fillRect/>
          </a:stretch>
        </p:blipFill>
        <p:spPr>
          <a:xfrm>
            <a:off x="4769485" y="711835"/>
            <a:ext cx="2886075" cy="2682240"/>
          </a:xfrm>
          <a:prstGeom prst="rect">
            <a:avLst/>
          </a:prstGeom>
        </p:spPr>
      </p:pic>
      <p:pic>
        <p:nvPicPr>
          <p:cNvPr id="21" name="图片 20" descr="4"/>
          <p:cNvPicPr>
            <a:picLocks noChangeAspect="1"/>
          </p:cNvPicPr>
          <p:nvPr/>
        </p:nvPicPr>
        <p:blipFill>
          <a:blip r:embed="rId6"/>
          <a:srcRect l="17796" t="25519" r="12454" b="7926"/>
          <a:stretch>
            <a:fillRect/>
          </a:stretch>
        </p:blipFill>
        <p:spPr>
          <a:xfrm>
            <a:off x="8549005" y="684530"/>
            <a:ext cx="2884805" cy="26816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-261620" y="-6985"/>
            <a:ext cx="56997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Touch conference integrated machine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-25146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 Intelligent whiteboard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4025" y="4074795"/>
            <a:ext cx="5099050" cy="2622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latin typeface="+mj-ea"/>
                <a:ea typeface="+mj-ea"/>
                <a:cs typeface="+mn-ea"/>
              </a:rPr>
              <a:t>1. One machine is multi-purpose</a:t>
            </a:r>
            <a:endParaRPr lang="en-US" altLang="zh-CN" sz="1600">
              <a:latin typeface="+mj-ea"/>
              <a:ea typeface="+mj-ea"/>
              <a:cs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latin typeface="+mj-ea"/>
                <a:ea typeface="+mj-ea"/>
                <a:cs typeface="+mn-ea"/>
              </a:rPr>
              <a:t>from complex to simple. </a:t>
            </a:r>
            <a:endParaRPr lang="en-US" altLang="zh-CN" sz="1600">
              <a:latin typeface="+mj-ea"/>
              <a:ea typeface="+mj-ea"/>
              <a:cs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latin typeface="+mj-ea"/>
                <a:ea typeface="+mj-ea"/>
                <a:cs typeface="+mn-ea"/>
              </a:rPr>
              <a:t>2. Smart whiteboard, real touch. </a:t>
            </a:r>
            <a:endParaRPr lang="en-US" altLang="zh-CN" sz="1600">
              <a:latin typeface="+mj-ea"/>
              <a:ea typeface="+mj-ea"/>
              <a:cs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latin typeface="+mj-ea"/>
                <a:ea typeface="+mj-ea"/>
                <a:cs typeface="+mn-ea"/>
              </a:rPr>
              <a:t>3. Intelligent Annotation and smooth writing. </a:t>
            </a:r>
            <a:endParaRPr lang="en-US" altLang="zh-CN" sz="1600">
              <a:latin typeface="+mj-ea"/>
              <a:ea typeface="+mj-ea"/>
              <a:cs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  <a:buNone/>
            </a:pPr>
            <a:r>
              <a:rPr lang="en-US" altLang="zh-CN" sz="1600">
                <a:latin typeface="+mj-ea"/>
                <a:ea typeface="+mj-ea"/>
                <a:cs typeface="+mn-ea"/>
              </a:rPr>
              <a:t>4. Wireless screen projection, sharing interface</a:t>
            </a:r>
            <a:endParaRPr lang="en-US" altLang="zh-CN" sz="1600">
              <a:latin typeface="+mj-ea"/>
              <a:ea typeface="+mj-ea"/>
              <a:cs typeface="+mn-ea"/>
            </a:endParaRPr>
          </a:p>
        </p:txBody>
      </p:sp>
      <p:pic>
        <p:nvPicPr>
          <p:cNvPr id="6" name="图片 5" descr="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4025" y="1043305"/>
            <a:ext cx="2854325" cy="285432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5034915" y="1949450"/>
          <a:ext cx="6699885" cy="311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125"/>
                <a:gridCol w="1038225"/>
                <a:gridCol w="1038225"/>
                <a:gridCol w="1038225"/>
                <a:gridCol w="1038225"/>
                <a:gridCol w="1038225"/>
              </a:tblGrid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BSC-H7500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BSC-H8500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BSC-H8600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BSC-H9800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BSC-H1100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98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110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Whole machine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1722*1032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1930*1146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1964*1168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2213*1304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2515*1504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Packing size(MM)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1875*1205*6245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2113*1345*250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2113*1345*250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2425*1532*255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2685*1730*280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74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Net weight of the whole machine includes wall hanging(kg)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56.5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70.5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70.5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108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148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Built-in camera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800W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Creen ratio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3840x2160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450cd/m²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Contrast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4000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01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CPU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ARMA73x2j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＋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A53x2-1.5GHz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Operation system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Windows7/10 (Optional OPS )&amp;Android 8.0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0" y="10795"/>
            <a:ext cx="291274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  <a:p>
            <a:endParaRPr lang="zh-CN" altLang="en-US"/>
          </a:p>
        </p:txBody>
      </p:sp>
      <p:pic>
        <p:nvPicPr>
          <p:cNvPr id="3" name="图片 2" descr="43"/>
          <p:cNvPicPr>
            <a:picLocks noChangeAspect="1"/>
          </p:cNvPicPr>
          <p:nvPr/>
        </p:nvPicPr>
        <p:blipFill>
          <a:blip r:embed="rId1"/>
          <a:srcRect l="5809" t="23001" r="31305" b="23494"/>
          <a:stretch>
            <a:fillRect/>
          </a:stretch>
        </p:blipFill>
        <p:spPr>
          <a:xfrm>
            <a:off x="606425" y="842645"/>
            <a:ext cx="3035935" cy="2583815"/>
          </a:xfrm>
          <a:prstGeom prst="rect">
            <a:avLst/>
          </a:prstGeom>
        </p:spPr>
      </p:pic>
      <p:pic>
        <p:nvPicPr>
          <p:cNvPr id="13" name="图片 12" descr="120"/>
          <p:cNvPicPr>
            <a:picLocks noChangeAspect="1"/>
          </p:cNvPicPr>
          <p:nvPr/>
        </p:nvPicPr>
        <p:blipFill>
          <a:blip r:embed="rId2"/>
          <a:srcRect l="16806" t="30704" r="22639" b="14574"/>
          <a:stretch>
            <a:fillRect/>
          </a:stretch>
        </p:blipFill>
        <p:spPr>
          <a:xfrm>
            <a:off x="4587875" y="887730"/>
            <a:ext cx="3016250" cy="2551430"/>
          </a:xfrm>
          <a:prstGeom prst="rect">
            <a:avLst/>
          </a:prstGeom>
        </p:spPr>
      </p:pic>
      <p:pic>
        <p:nvPicPr>
          <p:cNvPr id="14" name="图片 13" descr="8410"/>
          <p:cNvPicPr>
            <a:picLocks noChangeAspect="1"/>
          </p:cNvPicPr>
          <p:nvPr/>
        </p:nvPicPr>
        <p:blipFill>
          <a:blip r:embed="rId3"/>
          <a:srcRect l="15278" t="22444" r="20000" b="15722"/>
          <a:stretch>
            <a:fillRect/>
          </a:stretch>
        </p:blipFill>
        <p:spPr>
          <a:xfrm>
            <a:off x="8282940" y="875030"/>
            <a:ext cx="3036570" cy="2576830"/>
          </a:xfrm>
          <a:prstGeom prst="rect">
            <a:avLst/>
          </a:prstGeom>
        </p:spPr>
      </p:pic>
      <p:pic>
        <p:nvPicPr>
          <p:cNvPr id="15" name="图片 14" descr="8941"/>
          <p:cNvPicPr>
            <a:picLocks noChangeAspect="1"/>
          </p:cNvPicPr>
          <p:nvPr/>
        </p:nvPicPr>
        <p:blipFill>
          <a:blip r:embed="rId4"/>
          <a:srcRect l="19380" t="20750" r="18398" b="24111"/>
          <a:stretch>
            <a:fillRect/>
          </a:stretch>
        </p:blipFill>
        <p:spPr>
          <a:xfrm>
            <a:off x="606425" y="3966845"/>
            <a:ext cx="3016250" cy="2579370"/>
          </a:xfrm>
          <a:prstGeom prst="rect">
            <a:avLst/>
          </a:prstGeom>
        </p:spPr>
      </p:pic>
      <p:pic>
        <p:nvPicPr>
          <p:cNvPr id="17" name="图片 16" descr="未标题-1"/>
          <p:cNvPicPr>
            <a:picLocks noChangeAspect="1"/>
          </p:cNvPicPr>
          <p:nvPr/>
        </p:nvPicPr>
        <p:blipFill>
          <a:blip r:embed="rId5"/>
          <a:srcRect l="4167" t="17861" r="21111" b="12556"/>
          <a:stretch>
            <a:fillRect/>
          </a:stretch>
        </p:blipFill>
        <p:spPr>
          <a:xfrm>
            <a:off x="4645025" y="3895725"/>
            <a:ext cx="3016250" cy="2583815"/>
          </a:xfrm>
          <a:prstGeom prst="rect">
            <a:avLst/>
          </a:prstGeom>
        </p:spPr>
      </p:pic>
      <p:pic>
        <p:nvPicPr>
          <p:cNvPr id="18" name="图片 17" descr="e60f2dd10330439d872087d974cfffff"/>
          <p:cNvPicPr>
            <a:picLocks noChangeAspect="1"/>
          </p:cNvPicPr>
          <p:nvPr/>
        </p:nvPicPr>
        <p:blipFill>
          <a:blip r:embed="rId6"/>
          <a:srcRect l="26550" t="855" r="33377" b="37798"/>
          <a:stretch>
            <a:fillRect/>
          </a:stretch>
        </p:blipFill>
        <p:spPr>
          <a:xfrm>
            <a:off x="8303260" y="3895725"/>
            <a:ext cx="3016250" cy="256095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3175"/>
            <a:ext cx="1219136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70485" y="-28575"/>
            <a:ext cx="3732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LCD transparent display cabinet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0945" y="467360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       3d stereo effect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96535" y="992505"/>
            <a:ext cx="6895465" cy="2082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1. Intelligent display cabinet, ultra-thin and lightweight 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2.3D three-dimensional display Effect 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3. Multi-touch, fast response 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4. Visual Shock, multi-functional display.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224915" y="3074670"/>
          <a:ext cx="9534525" cy="380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845"/>
                <a:gridCol w="1087120"/>
                <a:gridCol w="1083945"/>
                <a:gridCol w="1086485"/>
                <a:gridCol w="1085215"/>
                <a:gridCol w="1085850"/>
                <a:gridCol w="1085215"/>
                <a:gridCol w="1085850"/>
              </a:tblGrid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BSC-G3200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BSC-G4300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BSC-G4900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BSC-G5500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BSC-G6500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BSC-G7500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BSC-G8600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75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698*392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941*530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1074*603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1210*680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1428*803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1650*928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1895*1066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12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Extemal dimension ofdisplay cabinet （mm）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920*420*610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1140*440*770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1320*440*840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1435*440*935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1680*440*1070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1810*440*1088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2072*440*1255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Screscaleen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16∶9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Resolving poower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1920*1080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Video format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AWMPEG1/MPEG2/MPEG4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450cd/m2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Respones Time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6ms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Enclosure material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Helvetica" charset="-122"/>
                        </a:rPr>
                        <a:t>Metal case+transparent screen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Colored systemc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PAL/NTSC/Auto-detecting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Operating system: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Helvetica" charset="-122"/>
                        </a:rPr>
                        <a:t>Android or Windows or USB plug and play for optional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Voltage Frequency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AC100-240V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Storage temperature 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﹣20-80℃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Storage humidity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85%no condensation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图片 2" descr="5984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5" y="578485"/>
            <a:ext cx="2693670" cy="2693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0" y="-30480"/>
            <a:ext cx="27305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pic>
        <p:nvPicPr>
          <p:cNvPr id="2" name="图片 1" descr="62."/>
          <p:cNvPicPr>
            <a:picLocks noChangeAspect="1"/>
          </p:cNvPicPr>
          <p:nvPr/>
        </p:nvPicPr>
        <p:blipFill>
          <a:blip r:embed="rId1"/>
          <a:srcRect l="8944" t="16454" r="17611" b="13333"/>
          <a:stretch>
            <a:fillRect/>
          </a:stretch>
        </p:blipFill>
        <p:spPr>
          <a:xfrm>
            <a:off x="702310" y="620395"/>
            <a:ext cx="2953385" cy="2823845"/>
          </a:xfrm>
          <a:prstGeom prst="rect">
            <a:avLst/>
          </a:prstGeom>
        </p:spPr>
      </p:pic>
      <p:pic>
        <p:nvPicPr>
          <p:cNvPr id="3" name="图片 2" descr="120 (2)"/>
          <p:cNvPicPr>
            <a:picLocks noChangeAspect="1"/>
          </p:cNvPicPr>
          <p:nvPr/>
        </p:nvPicPr>
        <p:blipFill>
          <a:blip r:embed="rId2"/>
          <a:srcRect l="13648" t="15056" r="18315" b="23037"/>
          <a:stretch>
            <a:fillRect/>
          </a:stretch>
        </p:blipFill>
        <p:spPr>
          <a:xfrm>
            <a:off x="4584700" y="620395"/>
            <a:ext cx="2953385" cy="2824480"/>
          </a:xfrm>
          <a:prstGeom prst="rect">
            <a:avLst/>
          </a:prstGeom>
        </p:spPr>
      </p:pic>
      <p:pic>
        <p:nvPicPr>
          <p:cNvPr id="13" name="图片 12" descr="512"/>
          <p:cNvPicPr>
            <a:picLocks noChangeAspect="1"/>
          </p:cNvPicPr>
          <p:nvPr/>
        </p:nvPicPr>
        <p:blipFill>
          <a:blip r:embed="rId3"/>
          <a:srcRect l="2352" t="15583" r="22315" b="13565"/>
          <a:stretch>
            <a:fillRect/>
          </a:stretch>
        </p:blipFill>
        <p:spPr>
          <a:xfrm>
            <a:off x="8467090" y="620395"/>
            <a:ext cx="2954020" cy="2825115"/>
          </a:xfrm>
          <a:prstGeom prst="rect">
            <a:avLst/>
          </a:prstGeom>
        </p:spPr>
      </p:pic>
      <p:pic>
        <p:nvPicPr>
          <p:cNvPr id="14" name="图片 13" descr="4512 (2)"/>
          <p:cNvPicPr>
            <a:picLocks noChangeAspect="1"/>
          </p:cNvPicPr>
          <p:nvPr/>
        </p:nvPicPr>
        <p:blipFill>
          <a:blip r:embed="rId4"/>
          <a:srcRect l="16222" t="12287" r="6796" b="12676"/>
          <a:stretch>
            <a:fillRect/>
          </a:stretch>
        </p:blipFill>
        <p:spPr>
          <a:xfrm>
            <a:off x="702310" y="3679825"/>
            <a:ext cx="2952750" cy="2825115"/>
          </a:xfrm>
          <a:prstGeom prst="rect">
            <a:avLst/>
          </a:prstGeom>
        </p:spPr>
      </p:pic>
      <p:pic>
        <p:nvPicPr>
          <p:cNvPr id="15" name="图片 14" descr="45630"/>
          <p:cNvPicPr>
            <a:picLocks noChangeAspect="1"/>
          </p:cNvPicPr>
          <p:nvPr/>
        </p:nvPicPr>
        <p:blipFill>
          <a:blip r:embed="rId5"/>
          <a:srcRect l="1130" t="14296" r="7296" b="23324"/>
          <a:stretch>
            <a:fillRect/>
          </a:stretch>
        </p:blipFill>
        <p:spPr>
          <a:xfrm>
            <a:off x="4062095" y="3706495"/>
            <a:ext cx="4068445" cy="2771140"/>
          </a:xfrm>
          <a:prstGeom prst="rect">
            <a:avLst/>
          </a:prstGeom>
        </p:spPr>
      </p:pic>
      <p:pic>
        <p:nvPicPr>
          <p:cNvPr id="17" name="图片 16" descr="12 (2)"/>
          <p:cNvPicPr>
            <a:picLocks noChangeAspect="1"/>
          </p:cNvPicPr>
          <p:nvPr/>
        </p:nvPicPr>
        <p:blipFill>
          <a:blip r:embed="rId6"/>
          <a:srcRect l="12944" t="17278" r="12898" b="2213"/>
          <a:stretch>
            <a:fillRect/>
          </a:stretch>
        </p:blipFill>
        <p:spPr>
          <a:xfrm>
            <a:off x="8537575" y="3654425"/>
            <a:ext cx="2916555" cy="28232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70485" y="-28575"/>
            <a:ext cx="3732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Liquid crystal bar screen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20" y="530860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Ultra-thin advertising machine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96535" y="883920"/>
            <a:ext cx="6895465" cy="2082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1. Ultra-narrow frame, perfect display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2. Automatic color adjustment 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3.178 ° wide viewing angle, wide view 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600">
                <a:latin typeface="+mj-ea"/>
                <a:ea typeface="+mj-ea"/>
                <a:cs typeface="+mn-ea"/>
                <a:sym typeface="+mn-ea"/>
              </a:rPr>
              <a:t>4. Intelligent temperature control system</a:t>
            </a:r>
            <a:endParaRPr lang="en-US" altLang="zh-CN" sz="1600">
              <a:latin typeface="+mj-ea"/>
              <a:ea typeface="+mj-ea"/>
              <a:cs typeface="+mn-ea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096010" y="2917825"/>
          <a:ext cx="10097135" cy="392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280"/>
                <a:gridCol w="1061085"/>
                <a:gridCol w="1061720"/>
                <a:gridCol w="1061720"/>
                <a:gridCol w="1061085"/>
                <a:gridCol w="1061720"/>
                <a:gridCol w="1061720"/>
                <a:gridCol w="1061085"/>
                <a:gridCol w="1061720"/>
              </a:tblGrid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BSC-X1640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BSC-X1910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BSC-X2130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BSC-X2400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BSC-X2800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BSC-X3550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BSC-X3770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BSC-X4080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16.4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19.4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21.3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35.5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37.7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40.8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Outline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439.8*106.8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506.64*119.37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561.36*129.63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627.6*142.05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627.6*142.05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915.6*196.08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971.18*206.47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1048.1*220.89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Area(mm)(W) x (H)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409.80*76.80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476.64*89.37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531.36*99.63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597.60*112.05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698.4*131.0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885.6*166.1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941.18*176.47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1018.08*190.89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Aspect Ratio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&lt;3:1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4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Resolution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*360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*132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*360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*158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*540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*540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*360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3840</a:t>
                      </a:r>
                      <a:endParaRPr 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*720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350nits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Contract Ratio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4500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4000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1400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1000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View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85°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Operating System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Android OS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RAM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2G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Flash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16G (NAND Flash)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I/O Port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USB*2/TF card slot/LAN RJ45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Wi-Fi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802.11b/g/n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图片 9" descr="54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30" y="715010"/>
            <a:ext cx="2419985" cy="24199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9525"/>
            <a:ext cx="3094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2" name="图片 1" descr="条形屏"/>
          <p:cNvPicPr>
            <a:picLocks noChangeAspect="1"/>
          </p:cNvPicPr>
          <p:nvPr/>
        </p:nvPicPr>
        <p:blipFill>
          <a:blip r:embed="rId1"/>
          <a:srcRect l="491" t="12315" r="556" b="15398"/>
          <a:stretch>
            <a:fillRect/>
          </a:stretch>
        </p:blipFill>
        <p:spPr>
          <a:xfrm>
            <a:off x="4398010" y="4341495"/>
            <a:ext cx="3202305" cy="2340610"/>
          </a:xfrm>
          <a:prstGeom prst="rect">
            <a:avLst/>
          </a:prstGeom>
        </p:spPr>
      </p:pic>
      <p:pic>
        <p:nvPicPr>
          <p:cNvPr id="3" name="图片 2" descr="0QjB2ECU4o4"/>
          <p:cNvPicPr>
            <a:picLocks noChangeAspect="1"/>
          </p:cNvPicPr>
          <p:nvPr/>
        </p:nvPicPr>
        <p:blipFill>
          <a:blip r:embed="rId2"/>
          <a:srcRect l="12000" t="6361" r="16457" b="18083"/>
          <a:stretch>
            <a:fillRect/>
          </a:stretch>
        </p:blipFill>
        <p:spPr>
          <a:xfrm>
            <a:off x="676275" y="718820"/>
            <a:ext cx="2439670" cy="3298825"/>
          </a:xfrm>
          <a:prstGeom prst="rect">
            <a:avLst/>
          </a:prstGeom>
        </p:spPr>
      </p:pic>
      <p:pic>
        <p:nvPicPr>
          <p:cNvPr id="11" name="图片 10" descr="dd24304661c54f53b1170b7604e2f790"/>
          <p:cNvPicPr>
            <a:picLocks noChangeAspect="1"/>
          </p:cNvPicPr>
          <p:nvPr/>
        </p:nvPicPr>
        <p:blipFill>
          <a:blip r:embed="rId3"/>
          <a:srcRect l="18226" t="18800" r="3296" b="6514"/>
          <a:stretch>
            <a:fillRect/>
          </a:stretch>
        </p:blipFill>
        <p:spPr>
          <a:xfrm>
            <a:off x="8338185" y="1212850"/>
            <a:ext cx="3177540" cy="2321560"/>
          </a:xfrm>
          <a:prstGeom prst="rect">
            <a:avLst/>
          </a:prstGeom>
        </p:spPr>
      </p:pic>
      <p:pic>
        <p:nvPicPr>
          <p:cNvPr id="12" name="图片 11" descr="36295742141111"/>
          <p:cNvPicPr>
            <a:picLocks noChangeAspect="1"/>
          </p:cNvPicPr>
          <p:nvPr/>
        </p:nvPicPr>
        <p:blipFill>
          <a:blip r:embed="rId4"/>
          <a:srcRect l="8917" t="6032" r="12345" b="20365"/>
          <a:stretch>
            <a:fillRect/>
          </a:stretch>
        </p:blipFill>
        <p:spPr>
          <a:xfrm>
            <a:off x="557530" y="4351655"/>
            <a:ext cx="3197860" cy="2330450"/>
          </a:xfrm>
          <a:prstGeom prst="rect">
            <a:avLst/>
          </a:prstGeom>
        </p:spPr>
      </p:pic>
      <p:pic>
        <p:nvPicPr>
          <p:cNvPr id="15" name="图片 14" descr="4027ecb390aa42ad"/>
          <p:cNvPicPr>
            <a:picLocks noChangeAspect="1"/>
          </p:cNvPicPr>
          <p:nvPr/>
        </p:nvPicPr>
        <p:blipFill>
          <a:blip r:embed="rId5"/>
          <a:srcRect l="2361" t="12546" r="3574" b="11861"/>
          <a:stretch>
            <a:fillRect/>
          </a:stretch>
        </p:blipFill>
        <p:spPr>
          <a:xfrm>
            <a:off x="4398010" y="1202055"/>
            <a:ext cx="3197860" cy="2332355"/>
          </a:xfrm>
          <a:prstGeom prst="rect">
            <a:avLst/>
          </a:prstGeom>
        </p:spPr>
      </p:pic>
      <p:pic>
        <p:nvPicPr>
          <p:cNvPr id="18" name="图片 17" descr="ChMkJluE7YGIV0GqAACYZ2HKE1cAArSGwFK1V8AAJh_9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855" y="4351655"/>
            <a:ext cx="3197860" cy="23310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70485" y="-28575"/>
            <a:ext cx="3732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Advertising machine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6025" y="45529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Ultra-thin advertising machine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97960" y="923290"/>
            <a:ext cx="9838690" cy="1897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1. Ultra-thin body, pure aluminum alloy frame, explosion-proof tempered glass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2. Fully support mainstream video/audio/Format 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3. Multi-region Display Free Choice 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4. Cloud intelligence release, information release in one step, efficient and time-saving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902585" y="2832735"/>
          <a:ext cx="8728075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090"/>
                <a:gridCol w="1186180"/>
                <a:gridCol w="1186815"/>
                <a:gridCol w="1186815"/>
                <a:gridCol w="1186180"/>
                <a:gridCol w="1117600"/>
                <a:gridCol w="1255395"/>
              </a:tblGrid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BSC-Z4300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BSC-Z4900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BSC-Z5500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BSC-Z6500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BSC-Z7500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BSC-Z8600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size(inch)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940x530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1074x604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1208x679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1430x806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1650x927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1895x1066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Overall size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1800x598.8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1856.5x672.8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1914.7x148.2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2000x875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2245x1033.6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2253x1171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Aspect Ratio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16:09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450  cd/m²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Contract Ratio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1400:01:00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Resolution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 3840X2160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 3840X2160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 3840X2160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View Angle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178°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CPU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Quad-core Cortex-A17 up to 1.8GHz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GPU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Mali-T760 MP4 @600MHz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RAM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2GB DDR3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ROM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16GB NAND Flash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WI-FI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802.11 b/g/n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Operating system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Operating system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LAN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10/100M Ethernet RJ45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USB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USB 2.0 x 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RJ45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Ethernet(LAN) x 1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图片 5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1162050"/>
            <a:ext cx="3037840" cy="30378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66675" y="-32385"/>
            <a:ext cx="3219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endParaRPr lang="zh-CN" altLang="en-US"/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rcRect l="10398" t="8528" r="10537" b="5759"/>
          <a:stretch>
            <a:fillRect/>
          </a:stretch>
        </p:blipFill>
        <p:spPr>
          <a:xfrm>
            <a:off x="957580" y="832485"/>
            <a:ext cx="2470785" cy="2625090"/>
          </a:xfrm>
          <a:prstGeom prst="rect">
            <a:avLst/>
          </a:prstGeom>
        </p:spPr>
      </p:pic>
      <p:pic>
        <p:nvPicPr>
          <p:cNvPr id="3" name="图片 2" descr="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090" y="832485"/>
            <a:ext cx="2626360" cy="2626360"/>
          </a:xfrm>
          <a:prstGeom prst="rect">
            <a:avLst/>
          </a:prstGeom>
        </p:spPr>
      </p:pic>
      <p:pic>
        <p:nvPicPr>
          <p:cNvPr id="15" name="图片 14" descr="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695" y="833755"/>
            <a:ext cx="2626360" cy="2626360"/>
          </a:xfrm>
          <a:prstGeom prst="rect">
            <a:avLst/>
          </a:prstGeom>
        </p:spPr>
      </p:pic>
      <p:pic>
        <p:nvPicPr>
          <p:cNvPr id="17" name="图片 16" descr="5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55" y="3968115"/>
            <a:ext cx="2470150" cy="2621280"/>
          </a:xfrm>
          <a:prstGeom prst="rect">
            <a:avLst/>
          </a:prstGeom>
        </p:spPr>
      </p:pic>
      <p:pic>
        <p:nvPicPr>
          <p:cNvPr id="18" name="图片 17" descr="52151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90" y="3968115"/>
            <a:ext cx="2626360" cy="2626360"/>
          </a:xfrm>
          <a:prstGeom prst="rect">
            <a:avLst/>
          </a:prstGeom>
        </p:spPr>
      </p:pic>
      <p:pic>
        <p:nvPicPr>
          <p:cNvPr id="19" name="图片 18" descr="410"/>
          <p:cNvPicPr>
            <a:picLocks noChangeAspect="1"/>
          </p:cNvPicPr>
          <p:nvPr/>
        </p:nvPicPr>
        <p:blipFill>
          <a:blip r:embed="rId6"/>
          <a:srcRect l="13250" t="7269" r="13046" b="13343"/>
          <a:stretch>
            <a:fillRect/>
          </a:stretch>
        </p:blipFill>
        <p:spPr>
          <a:xfrm>
            <a:off x="8354695" y="3968115"/>
            <a:ext cx="2626360" cy="26111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70485" y="-28575"/>
            <a:ext cx="3732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Square screen advertisement player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6025" y="45529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High definition square advertising machine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38295" y="1132205"/>
            <a:ext cx="9838690" cy="1897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1. It is environmentally friendly, quiet, reliable and stable.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2. The picture is more natural, and the delicate picture really has no tailing.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3. Used for single-screen information, standard splicing, publishing and displaying.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4. Long service life, 7*24 hours of uninterrupted work, up to more than 60,000 hours.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</p:txBody>
      </p:sp>
      <p:pic>
        <p:nvPicPr>
          <p:cNvPr id="3" name="图片 2" descr="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665" y="1132205"/>
            <a:ext cx="1729105" cy="1729105"/>
          </a:xfrm>
          <a:prstGeom prst="rect">
            <a:avLst/>
          </a:prstGeom>
        </p:spPr>
      </p:pic>
      <p:pic>
        <p:nvPicPr>
          <p:cNvPr id="5" name="图片 4" descr="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42770" y="1007110"/>
            <a:ext cx="1957070" cy="1957070"/>
          </a:xfrm>
          <a:prstGeom prst="rect">
            <a:avLst/>
          </a:prstGeom>
        </p:spPr>
      </p:pic>
      <p:pic>
        <p:nvPicPr>
          <p:cNvPr id="7" name="图片 6" descr="未标题-16320"/>
          <p:cNvPicPr>
            <a:picLocks noChangeAspect="1"/>
          </p:cNvPicPr>
          <p:nvPr/>
        </p:nvPicPr>
        <p:blipFill>
          <a:blip r:embed="rId5"/>
          <a:srcRect l="22250" t="11713" r="22667" b="20991"/>
          <a:stretch>
            <a:fillRect/>
          </a:stretch>
        </p:blipFill>
        <p:spPr>
          <a:xfrm>
            <a:off x="8932545" y="3524250"/>
            <a:ext cx="2289810" cy="279781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6"/>
            </p:custDataLst>
          </p:nvPr>
        </p:nvGraphicFramePr>
        <p:xfrm>
          <a:off x="271780" y="3242310"/>
          <a:ext cx="795655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00"/>
                <a:gridCol w="2374900"/>
                <a:gridCol w="1820863"/>
                <a:gridCol w="1868487"/>
              </a:tblGrid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>
                          <a:solidFill>
                            <a:srgbClr val="FFFFFF"/>
                          </a:solidFill>
                          <a:latin typeface="Arial" panose="020B0604020202020204" charset="-122"/>
                          <a:sym typeface="+mn-ea"/>
                        </a:rPr>
                        <a:t>Model/parameter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   BSC-49PL-PJN 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Main chip model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RK3288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product size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44.9inch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Central processing unit (CPU)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Cortex-A17 Quad-Core 1.8GHz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size (mm)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806.4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x 806.4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V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Image processor (GPU)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Mali-T764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the physical resolution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1280 x 1280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Running memory (RAM)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2GB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Point distance (mm)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0.63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x0.63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W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System memory (ROM)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8GB(16G optional, maximum support 64GB)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Peak brightness of whole machine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700cd/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㎡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±50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Version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Android 5.0 or above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Dynamic contrast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4000:01:00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Appearance color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Black (default)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Viewing angle (square H/V)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178°/178°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Working temperature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0-50</a:t>
                      </a:r>
                      <a:r>
                        <a:rPr lang="en-US" sz="105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℃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color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16.7M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8bit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Working humidity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10-90%RH (non-condensing)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refresh rate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50Hz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Storage temperature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-10-60</a:t>
                      </a:r>
                      <a:r>
                        <a:rPr lang="en-US" sz="105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℃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Response time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8ms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Storage humidity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10-90%RH (non-condensing)</a:t>
                      </a:r>
                      <a:endParaRPr lang="en-US" altLang="en-US" sz="105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blipFill rotWithShape="1">
            <a:blip r:embed="rId1">
              <a:alphaModFix amt="13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10919460" y="0"/>
            <a:ext cx="16380460" cy="15137130"/>
            <a:chOff x="-6596" y="0"/>
            <a:chExt cx="25796" cy="23838"/>
          </a:xfrm>
        </p:grpSpPr>
        <p:sp>
          <p:nvSpPr>
            <p:cNvPr id="16" name="等腰三角形 15"/>
            <p:cNvSpPr/>
            <p:nvPr/>
          </p:nvSpPr>
          <p:spPr>
            <a:xfrm>
              <a:off x="13354" y="5396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等腰三角形 14"/>
            <p:cNvSpPr/>
            <p:nvPr/>
          </p:nvSpPr>
          <p:spPr>
            <a:xfrm flipV="1">
              <a:off x="-6596" y="0"/>
              <a:ext cx="25796" cy="23839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  <a:effectLst>
              <a:outerShdw blurRad="457200" dist="63500" dir="2700000" algn="tl" rotWithShape="0">
                <a:schemeClr val="accent1">
                  <a:lumMod val="50000"/>
                  <a:alpha val="7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13353" y="0"/>
              <a:ext cx="5847" cy="5404"/>
            </a:xfrm>
            <a:prstGeom prst="triangle">
              <a:avLst/>
            </a:prstGeom>
            <a:solidFill>
              <a:schemeClr val="tx1">
                <a:lumMod val="95000"/>
                <a:lumOff val="5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-305435" y="2879725"/>
            <a:ext cx="4051300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3600" spc="400"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lt"/>
              </a:rPr>
              <a:t>CONTANTS</a:t>
            </a:r>
            <a:endParaRPr lang="zh-CN" altLang="en-US" sz="3600" spc="400">
              <a:solidFill>
                <a:schemeClr val="bg1"/>
              </a:solidFill>
              <a:effectLst/>
              <a:uFillTx/>
              <a:latin typeface="+mj-lt"/>
              <a:ea typeface="+mj-ea"/>
              <a:cs typeface="+mj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347460" y="1484630"/>
            <a:ext cx="3837305" cy="643890"/>
            <a:chOff x="9684" y="1738"/>
            <a:chExt cx="6043" cy="1014"/>
          </a:xfrm>
        </p:grpSpPr>
        <p:sp>
          <p:nvSpPr>
            <p:cNvPr id="7" name="文本框 6"/>
            <p:cNvSpPr txBox="1"/>
            <p:nvPr/>
          </p:nvSpPr>
          <p:spPr>
            <a:xfrm>
              <a:off x="10770" y="1790"/>
              <a:ext cx="49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Company Profile</a:t>
              </a:r>
              <a:r>
                <a:rPr lang="zh-CN" altLang="en-US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 </a:t>
              </a:r>
              <a:endParaRPr lang="zh-CN" altLang="en-US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684" y="1738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697" y="1817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47460" y="2599055"/>
            <a:ext cx="3620770" cy="643890"/>
            <a:chOff x="9684" y="3377"/>
            <a:chExt cx="5702" cy="1014"/>
          </a:xfrm>
        </p:grpSpPr>
        <p:sp>
          <p:nvSpPr>
            <p:cNvPr id="29" name="文本框 28"/>
            <p:cNvSpPr txBox="1"/>
            <p:nvPr/>
          </p:nvSpPr>
          <p:spPr>
            <a:xfrm>
              <a:off x="10698" y="3453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Certificates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9684" y="3377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684" y="3473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47460" y="3786505"/>
            <a:ext cx="3632200" cy="643890"/>
            <a:chOff x="9666" y="5479"/>
            <a:chExt cx="5720" cy="1014"/>
          </a:xfrm>
        </p:grpSpPr>
        <p:sp>
          <p:nvSpPr>
            <p:cNvPr id="31" name="文本框 30"/>
            <p:cNvSpPr txBox="1"/>
            <p:nvPr/>
          </p:nvSpPr>
          <p:spPr>
            <a:xfrm>
              <a:off x="10698" y="5554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LED Display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666" y="5479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689" y="5558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7460" y="4900930"/>
            <a:ext cx="3632200" cy="643890"/>
            <a:chOff x="9666" y="7118"/>
            <a:chExt cx="5720" cy="1014"/>
          </a:xfrm>
        </p:grpSpPr>
        <p:sp>
          <p:nvSpPr>
            <p:cNvPr id="32" name="文本框 31"/>
            <p:cNvSpPr txBox="1"/>
            <p:nvPr/>
          </p:nvSpPr>
          <p:spPr>
            <a:xfrm>
              <a:off x="10698" y="7218"/>
              <a:ext cx="468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800">
                  <a:solidFill>
                    <a:srgbClr val="01579B"/>
                  </a:solidFill>
                  <a:effectLst/>
                  <a:latin typeface="+mj-ea"/>
                  <a:ea typeface="+mj-ea"/>
                  <a:sym typeface="+mn-ea"/>
                </a:rPr>
                <a:t>LCD Display</a:t>
              </a:r>
              <a:endParaRPr lang="en-US" altLang="zh-CN" sz="2800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666" y="7118"/>
              <a:ext cx="1014" cy="1014"/>
            </a:xfrm>
            <a:prstGeom prst="rect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689" y="7214"/>
              <a:ext cx="10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en-US" altLang="zh-CN" sz="28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0795"/>
            <a:ext cx="1219136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70485" y="-28575"/>
            <a:ext cx="3732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Outdoor advertising player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56025" y="45529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           </a:t>
            </a:r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  <a:sym typeface="+mn-ea"/>
              </a:rPr>
              <a:t>Outdoor advertising machine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11650" y="1574800"/>
            <a:ext cx="9838690" cy="1403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1. More fluent, impressive and colorful visual effect.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2. Automatically brightness adjustment, make energy-saving come true.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  <a:p>
            <a:pPr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400">
                <a:latin typeface="+mj-ea"/>
                <a:ea typeface="+mj-ea"/>
                <a:cs typeface="+mn-ea"/>
                <a:sym typeface="+mn-ea"/>
              </a:rPr>
              <a:t>3. Patented waterproof and dustproof, precision structure</a:t>
            </a:r>
            <a:endParaRPr lang="en-US" altLang="zh-CN" sz="1400">
              <a:latin typeface="+mj-ea"/>
              <a:ea typeface="+mj-ea"/>
              <a:cs typeface="+mn-ea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311910" y="3409950"/>
          <a:ext cx="956818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6863"/>
                <a:gridCol w="1000125"/>
                <a:gridCol w="1000125"/>
                <a:gridCol w="1000125"/>
                <a:gridCol w="1000125"/>
                <a:gridCol w="1000125"/>
                <a:gridCol w="1000125"/>
                <a:gridCol w="1000125"/>
                <a:gridCol w="1000125"/>
              </a:tblGrid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BSC-G3200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BSC-G4300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BSC-G4900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BSC-G5500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BSC-G6500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BSC-G7500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BSC-G8600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BSC-G9800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98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697*392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941*530mm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1074*604mm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1209*680mm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1428*803mm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1650*928mm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1895*1065mm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2153*1214mm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Media Available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datasheet, Photo, EDA/CAD Models, Other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Specification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Touch Screen, Video Wall, Kiosk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Material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Metal Case + Toughened Glass Panel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Package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Wooden Box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Helvetica" charset="-122"/>
                        </a:rPr>
                        <a:t>Brightness: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2000cd/m2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Helvetica" charset="-122"/>
                        </a:rPr>
                        <a:t>Response Time: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6ms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Helvetica" charset="-122"/>
                        </a:rPr>
                        <a:t>Viewing Angle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178°(H) / 178°(V)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Helvetica" charset="-122"/>
                        </a:rPr>
                        <a:t>Input Voltage: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220V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Helvetica" charset="-122"/>
                        </a:rPr>
                        <a:t>Pixels: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Helvetica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6mm</a:t>
                      </a:r>
                      <a:endParaRPr lang="en-US" altLang="en-US" sz="120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Networking way</a:t>
                      </a:r>
                      <a:endParaRPr lang="en-US" altLang="en-US" sz="1200" b="1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Internet port, wifi, (optional for 5G/4G networking)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图片 8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35" y="920115"/>
            <a:ext cx="2378075" cy="23780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-59690"/>
            <a:ext cx="65976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>
              <a:solidFill>
                <a:schemeClr val="bg1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rcRect l="18315" t="22241" r="13667" b="22593"/>
          <a:stretch>
            <a:fillRect/>
          </a:stretch>
        </p:blipFill>
        <p:spPr>
          <a:xfrm>
            <a:off x="4698365" y="973455"/>
            <a:ext cx="2791460" cy="2546985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2"/>
          <a:srcRect l="18148" t="17361" r="12241" b="18722"/>
          <a:stretch>
            <a:fillRect/>
          </a:stretch>
        </p:blipFill>
        <p:spPr>
          <a:xfrm>
            <a:off x="8590280" y="973455"/>
            <a:ext cx="2791460" cy="254698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3"/>
          <a:srcRect l="16889" t="17194" r="13509" b="17389"/>
          <a:stretch>
            <a:fillRect/>
          </a:stretch>
        </p:blipFill>
        <p:spPr>
          <a:xfrm>
            <a:off x="8590280" y="4005580"/>
            <a:ext cx="2758440" cy="2515870"/>
          </a:xfrm>
          <a:prstGeom prst="rect">
            <a:avLst/>
          </a:prstGeom>
        </p:spPr>
      </p:pic>
      <p:pic>
        <p:nvPicPr>
          <p:cNvPr id="15" name="图片 14" descr="户外广告机512"/>
          <p:cNvPicPr>
            <a:picLocks noChangeAspect="1"/>
          </p:cNvPicPr>
          <p:nvPr/>
        </p:nvPicPr>
        <p:blipFill>
          <a:blip r:embed="rId4"/>
          <a:srcRect l="3861" t="19000" r="26222" b="16009"/>
          <a:stretch>
            <a:fillRect/>
          </a:stretch>
        </p:blipFill>
        <p:spPr>
          <a:xfrm>
            <a:off x="972185" y="4005580"/>
            <a:ext cx="2791460" cy="2544445"/>
          </a:xfrm>
          <a:prstGeom prst="rect">
            <a:avLst/>
          </a:prstGeom>
        </p:spPr>
      </p:pic>
      <p:pic>
        <p:nvPicPr>
          <p:cNvPr id="17" name="图片 16" descr="10"/>
          <p:cNvPicPr>
            <a:picLocks noChangeAspect="1"/>
          </p:cNvPicPr>
          <p:nvPr/>
        </p:nvPicPr>
        <p:blipFill>
          <a:blip r:embed="rId5"/>
          <a:srcRect l="19259" t="20315" r="19028" b="20972"/>
          <a:stretch>
            <a:fillRect/>
          </a:stretch>
        </p:blipFill>
        <p:spPr>
          <a:xfrm>
            <a:off x="4698365" y="4005580"/>
            <a:ext cx="2755265" cy="2516505"/>
          </a:xfrm>
          <a:prstGeom prst="rect">
            <a:avLst/>
          </a:prstGeom>
        </p:spPr>
      </p:pic>
      <p:pic>
        <p:nvPicPr>
          <p:cNvPr id="18" name="图片 17" descr="7"/>
          <p:cNvPicPr>
            <a:picLocks noChangeAspect="1"/>
          </p:cNvPicPr>
          <p:nvPr/>
        </p:nvPicPr>
        <p:blipFill>
          <a:blip r:embed="rId6"/>
          <a:srcRect l="12463" t="17833" r="14778" b="16583"/>
          <a:stretch>
            <a:fillRect/>
          </a:stretch>
        </p:blipFill>
        <p:spPr>
          <a:xfrm>
            <a:off x="972820" y="973455"/>
            <a:ext cx="2790825" cy="25158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矩形 10"/>
          <p:cNvSpPr/>
          <p:nvPr/>
        </p:nvSpPr>
        <p:spPr>
          <a:xfrm>
            <a:off x="0" y="1310640"/>
            <a:ext cx="12192000" cy="45008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2476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rPr>
              <a:t>Company Profile</a:t>
            </a:r>
            <a:endParaRPr lang="en-US" altLang="zh-CN" sz="2800" b="1">
              <a:solidFill>
                <a:srgbClr val="01579B"/>
              </a:solidFill>
              <a:effectLst/>
              <a:latin typeface="+mj-ea"/>
              <a:ea typeface="+mj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874385" y="-1600835"/>
            <a:ext cx="442595" cy="4218305"/>
            <a:chOff x="9903" y="-30607"/>
            <a:chExt cx="5850" cy="39706"/>
          </a:xfrm>
        </p:grpSpPr>
        <p:sp>
          <p:nvSpPr>
            <p:cNvPr id="16" name="等腰三角形 15"/>
            <p:cNvSpPr/>
            <p:nvPr/>
          </p:nvSpPr>
          <p:spPr>
            <a:xfrm>
              <a:off x="9906" y="-30607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9903" y="3695"/>
              <a:ext cx="5847" cy="5404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935980" y="1499235"/>
            <a:ext cx="5767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000" b="1">
                <a:solidFill>
                  <a:schemeClr val="bg1"/>
                </a:solidFill>
                <a:effectLst/>
                <a:latin typeface="+mj-ea"/>
                <a:ea typeface="+mj-ea"/>
                <a:sym typeface="+mn-ea"/>
              </a:rPr>
              <a:t>Introduction</a:t>
            </a:r>
            <a:endParaRPr lang="en-US" altLang="zh-CN" sz="2000" b="1">
              <a:solidFill>
                <a:schemeClr val="bg1"/>
              </a:solidFill>
              <a:effectLst/>
              <a:latin typeface="+mj-ea"/>
              <a:ea typeface="+mj-ea"/>
              <a:sym typeface="+mn-ea"/>
            </a:endParaRPr>
          </a:p>
        </p:txBody>
      </p:sp>
      <p:sp>
        <p:nvSpPr>
          <p:cNvPr id="10" name="Content Placeholder 2"/>
          <p:cNvSpPr txBox="1"/>
          <p:nvPr/>
        </p:nvSpPr>
        <p:spPr bwMode="auto">
          <a:xfrm>
            <a:off x="5897880" y="1990090"/>
            <a:ext cx="4808220" cy="318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200" b="1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We</a:t>
            </a: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 founded in 2014, BAISHICEN is a national standard global LED&amp;LCD display manufacturer, located in Shenzhen, China. We produce integrative, intelligent and high-definition display, including LED&amp;LCD.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Our good technical team provides sophisticated techniques with advanced equipment to ensure the very high quality with our products. Moreover, as a display manufacturer, the outstanding displays get the coginition with certificates of   ISO9001, ISO14001, RoHS, CCC, FCC, TUV, BIS with a year free warranty.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r>
              <a:rPr lang="en-US" altLang="zh-CN" sz="100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BAISHICEN devote to offer clients prompt service and rapid delivery. We had worked with 20 more contries around the world, such as U.S, U.K, Singapore, Germany and so on.</a:t>
            </a: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  <a:p>
            <a:pPr algn="l" defTabSz="1219200" fontAlgn="base">
              <a:lnSpc>
                <a:spcPct val="150000"/>
              </a:lnSpc>
              <a:spcBef>
                <a:spcPts val="1335"/>
              </a:spcBef>
              <a:buClrTx/>
              <a:buSzTx/>
              <a:buFontTx/>
            </a:pPr>
            <a:endParaRPr lang="en-US" altLang="zh-CN" sz="100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pic>
        <p:nvPicPr>
          <p:cNvPr id="23" name="图片 22" descr="TOB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1756410"/>
            <a:ext cx="2280285" cy="3229610"/>
          </a:xfrm>
          <a:prstGeom prst="rect">
            <a:avLst/>
          </a:prstGeom>
        </p:spPr>
      </p:pic>
      <p:pic>
        <p:nvPicPr>
          <p:cNvPr id="24" name="图片 23" descr="C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95" y="2781935"/>
            <a:ext cx="1871345" cy="2647315"/>
          </a:xfrm>
          <a:prstGeom prst="rect">
            <a:avLst/>
          </a:prstGeom>
        </p:spPr>
      </p:pic>
      <p:pic>
        <p:nvPicPr>
          <p:cNvPr id="25" name="图片 24" descr="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65" y="1756410"/>
            <a:ext cx="2002155" cy="2829560"/>
          </a:xfrm>
          <a:prstGeom prst="rect">
            <a:avLst/>
          </a:prstGeom>
        </p:spPr>
      </p:pic>
      <p:pic>
        <p:nvPicPr>
          <p:cNvPr id="26" name="图片 25" descr="F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40" y="2447290"/>
            <a:ext cx="2106930" cy="2981960"/>
          </a:xfrm>
          <a:prstGeom prst="rect">
            <a:avLst/>
          </a:prstGeom>
        </p:spPr>
      </p:pic>
      <p:pic>
        <p:nvPicPr>
          <p:cNvPr id="27" name="图片 26" descr="TOB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9540" y="1756410"/>
            <a:ext cx="1785620" cy="25292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24765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rgbClr val="01579B"/>
                </a:solidFill>
                <a:effectLst/>
                <a:latin typeface="+mj-ea"/>
                <a:ea typeface="+mj-ea"/>
                <a:sym typeface="+mn-ea"/>
              </a:rPr>
              <a:t>BUSINESS AREA</a:t>
            </a:r>
            <a:endParaRPr lang="en-US" altLang="zh-CN" sz="2800" b="1">
              <a:solidFill>
                <a:srgbClr val="01579B"/>
              </a:solidFill>
              <a:effectLst/>
              <a:latin typeface="+mj-ea"/>
              <a:ea typeface="+mj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5889625" y="-1552575"/>
            <a:ext cx="361950" cy="4122420"/>
            <a:chOff x="9903" y="-30607"/>
            <a:chExt cx="5850" cy="39706"/>
          </a:xfrm>
        </p:grpSpPr>
        <p:sp>
          <p:nvSpPr>
            <p:cNvPr id="16" name="等腰三角形 15"/>
            <p:cNvSpPr/>
            <p:nvPr/>
          </p:nvSpPr>
          <p:spPr>
            <a:xfrm>
              <a:off x="9906" y="-30607"/>
              <a:ext cx="5847" cy="5404"/>
            </a:xfrm>
            <a:prstGeom prst="triangle">
              <a:avLst/>
            </a:prstGeom>
            <a:solidFill>
              <a:srgbClr val="29B6F6">
                <a:alpha val="9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flipV="1">
              <a:off x="9903" y="3695"/>
              <a:ext cx="5847" cy="5404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4192905" y="1665923"/>
            <a:ext cx="3806825" cy="3806825"/>
          </a:xfrm>
          <a:prstGeom prst="ellipse">
            <a:avLst/>
          </a:prstGeom>
          <a:noFill/>
          <a:ln w="508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642168" y="2115185"/>
            <a:ext cx="2908300" cy="2908300"/>
          </a:xfrm>
          <a:prstGeom prst="ellipse">
            <a:avLst/>
          </a:prstGeom>
          <a:solidFill>
            <a:srgbClr val="EEF7F9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419100" dist="2540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721360" y="1408430"/>
            <a:ext cx="3907790" cy="3926205"/>
            <a:chOff x="1204" y="1940"/>
            <a:chExt cx="6154" cy="6183"/>
          </a:xfrm>
        </p:grpSpPr>
        <p:grpSp>
          <p:nvGrpSpPr>
            <p:cNvPr id="14" name="组合 13"/>
            <p:cNvGrpSpPr/>
            <p:nvPr/>
          </p:nvGrpSpPr>
          <p:grpSpPr>
            <a:xfrm>
              <a:off x="2155" y="1940"/>
              <a:ext cx="4901" cy="1907"/>
              <a:chOff x="1621" y="2311"/>
              <a:chExt cx="4901" cy="1907"/>
            </a:xfrm>
          </p:grpSpPr>
          <p:sp>
            <p:nvSpPr>
              <p:cNvPr id="13" name="等腰三角形 12"/>
              <p:cNvSpPr/>
              <p:nvPr/>
            </p:nvSpPr>
            <p:spPr>
              <a:xfrm rot="7680000">
                <a:off x="6200" y="3600"/>
                <a:ext cx="362" cy="282"/>
              </a:xfrm>
              <a:prstGeom prst="triangle">
                <a:avLst/>
              </a:prstGeom>
              <a:solidFill>
                <a:srgbClr val="0157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1621" y="2311"/>
                <a:ext cx="4849" cy="1800"/>
              </a:xfrm>
              <a:prstGeom prst="roundRect">
                <a:avLst>
                  <a:gd name="adj" fmla="val 50000"/>
                </a:avLst>
              </a:prstGeom>
              <a:solidFill>
                <a:srgbClr val="0157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Indoor LED Display(4K/HD/1080P)</a:t>
                </a:r>
                <a:endParaRPr lang="en-US" altLang="zh-CN"/>
              </a:p>
            </p:txBody>
          </p:sp>
          <p:sp>
            <p:nvSpPr>
              <p:cNvPr id="25" name="Content Placeholder 2"/>
              <p:cNvSpPr txBox="1"/>
              <p:nvPr/>
            </p:nvSpPr>
            <p:spPr bwMode="auto">
              <a:xfrm>
                <a:off x="2132" y="2958"/>
                <a:ext cx="2771" cy="1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4572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9144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3716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18288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l" defTabSz="1219200" fontAlgn="base">
                  <a:lnSpc>
                    <a:spcPct val="150000"/>
                  </a:lnSpc>
                  <a:spcBef>
                    <a:spcPts val="1335"/>
                  </a:spcBef>
                  <a:spcAft>
                    <a:spcPct val="0"/>
                  </a:spcAft>
                </a:pPr>
                <a:endParaRPr lang="en-US" altLang="zh-CN" sz="100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038" y="3467"/>
              <a:ext cx="320" cy="320"/>
              <a:chOff x="6777" y="3763"/>
              <a:chExt cx="320" cy="32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01579B"/>
              </a:solidFill>
              <a:ln>
                <a:solidFill>
                  <a:srgbClr val="0157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01579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1204" y="4447"/>
              <a:ext cx="5064" cy="1800"/>
              <a:chOff x="1621" y="2311"/>
              <a:chExt cx="5064" cy="1800"/>
            </a:xfrm>
          </p:grpSpPr>
          <p:sp>
            <p:nvSpPr>
              <p:cNvPr id="8" name="等腰三角形 7"/>
              <p:cNvSpPr/>
              <p:nvPr/>
            </p:nvSpPr>
            <p:spPr>
              <a:xfrm rot="5400000">
                <a:off x="6363" y="3122"/>
                <a:ext cx="362" cy="282"/>
              </a:xfrm>
              <a:prstGeom prst="triangle">
                <a:avLst/>
              </a:prstGeom>
              <a:solidFill>
                <a:srgbClr val="29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621" y="2311"/>
                <a:ext cx="4849" cy="1800"/>
              </a:xfrm>
              <a:prstGeom prst="roundRect">
                <a:avLst>
                  <a:gd name="adj" fmla="val 50000"/>
                </a:avLst>
              </a:prstGeom>
              <a:solidFill>
                <a:srgbClr val="29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Outdoor LED Display(High Brightness Billborad)</a:t>
                </a:r>
                <a:endParaRPr lang="en-US" altLang="zh-CN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419" y="5240"/>
              <a:ext cx="320" cy="320"/>
              <a:chOff x="6777" y="3763"/>
              <a:chExt cx="320" cy="32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29B6F6"/>
              </a:solidFill>
              <a:ln>
                <a:solidFill>
                  <a:srgbClr val="29B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29B6F6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0" name="等腰三角形 29"/>
            <p:cNvSpPr/>
            <p:nvPr/>
          </p:nvSpPr>
          <p:spPr>
            <a:xfrm rot="16200000" flipV="1">
              <a:off x="6539" y="7740"/>
              <a:ext cx="470" cy="296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7038" y="7018"/>
              <a:ext cx="320" cy="320"/>
              <a:chOff x="6777" y="3763"/>
              <a:chExt cx="320" cy="320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6777" y="3763"/>
                <a:ext cx="320" cy="320"/>
              </a:xfrm>
              <a:prstGeom prst="ellipse">
                <a:avLst/>
              </a:prstGeom>
              <a:solidFill>
                <a:srgbClr val="01579B"/>
              </a:solidFill>
              <a:ln>
                <a:solidFill>
                  <a:srgbClr val="0157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3" y="3809"/>
                <a:ext cx="227" cy="227"/>
              </a:xfrm>
              <a:prstGeom prst="ellipse">
                <a:avLst/>
              </a:prstGeom>
              <a:solidFill>
                <a:srgbClr val="01579B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 rot="0" flipH="1">
            <a:off x="7727315" y="1372235"/>
            <a:ext cx="3416300" cy="1162050"/>
            <a:chOff x="1142" y="2311"/>
            <a:chExt cx="5380" cy="1830"/>
          </a:xfrm>
        </p:grpSpPr>
        <p:sp>
          <p:nvSpPr>
            <p:cNvPr id="42" name="等腰三角形 41"/>
            <p:cNvSpPr/>
            <p:nvPr/>
          </p:nvSpPr>
          <p:spPr>
            <a:xfrm rot="7680000">
              <a:off x="6200" y="3600"/>
              <a:ext cx="362" cy="282"/>
            </a:xfrm>
            <a:prstGeom prst="triangle">
              <a:avLst/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1142" y="2311"/>
              <a:ext cx="5328" cy="1830"/>
            </a:xfrm>
            <a:prstGeom prst="roundRect">
              <a:avLst>
                <a:gd name="adj" fmla="val 50000"/>
              </a:avLst>
            </a:prstGeom>
            <a:solidFill>
              <a:srgbClr val="01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Splicing LCD for different inch(55’’/49’’/46’’,ect.)</a:t>
              </a:r>
              <a:endParaRPr lang="en-US" altLang="zh-CN"/>
            </a:p>
          </p:txBody>
        </p:sp>
      </p:grpSp>
      <p:grpSp>
        <p:nvGrpSpPr>
          <p:cNvPr id="48" name="组合 47"/>
          <p:cNvGrpSpPr/>
          <p:nvPr/>
        </p:nvGrpSpPr>
        <p:grpSpPr>
          <a:xfrm rot="0" flipH="1">
            <a:off x="7535545" y="2341880"/>
            <a:ext cx="203200" cy="203200"/>
            <a:chOff x="6777" y="3763"/>
            <a:chExt cx="320" cy="320"/>
          </a:xfrm>
        </p:grpSpPr>
        <p:sp>
          <p:nvSpPr>
            <p:cNvPr id="49" name="椭圆 4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01579B"/>
            </a:solidFill>
            <a:ln>
              <a:solidFill>
                <a:srgbClr val="0157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01579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 rot="0" flipH="1">
            <a:off x="8227695" y="2964180"/>
            <a:ext cx="3215640" cy="1143000"/>
            <a:chOff x="1621" y="2311"/>
            <a:chExt cx="5064" cy="1800"/>
          </a:xfrm>
        </p:grpSpPr>
        <p:sp>
          <p:nvSpPr>
            <p:cNvPr id="52" name="等腰三角形 51"/>
            <p:cNvSpPr/>
            <p:nvPr/>
          </p:nvSpPr>
          <p:spPr>
            <a:xfrm rot="5400000">
              <a:off x="6363" y="3122"/>
              <a:ext cx="362" cy="282"/>
            </a:xfrm>
            <a:prstGeom prst="triangle">
              <a:avLst/>
            </a:prstGeom>
            <a:solidFill>
              <a:srgbClr val="29B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1621" y="2311"/>
              <a:ext cx="4849" cy="1800"/>
            </a:xfrm>
            <a:prstGeom prst="roundRect">
              <a:avLst>
                <a:gd name="adj" fmla="val 50000"/>
              </a:avLst>
            </a:prstGeom>
            <a:solidFill>
              <a:srgbClr val="29B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/>
                <a:t>Sercurity Monitoring LCD </a:t>
              </a:r>
              <a:endParaRPr lang="en-US" altLang="zh-CN"/>
            </a:p>
          </p:txBody>
        </p:sp>
      </p:grpSp>
      <p:grpSp>
        <p:nvGrpSpPr>
          <p:cNvPr id="58" name="组合 57"/>
          <p:cNvGrpSpPr/>
          <p:nvPr/>
        </p:nvGrpSpPr>
        <p:grpSpPr>
          <a:xfrm rot="0" flipH="1">
            <a:off x="7928610" y="3467735"/>
            <a:ext cx="203200" cy="203200"/>
            <a:chOff x="6777" y="3763"/>
            <a:chExt cx="320" cy="320"/>
          </a:xfrm>
        </p:grpSpPr>
        <p:sp>
          <p:nvSpPr>
            <p:cNvPr id="59" name="椭圆 5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29B6F6"/>
            </a:solidFill>
            <a:ln>
              <a:solidFill>
                <a:srgbClr val="29B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29B6F6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 rot="0" flipH="1">
            <a:off x="7535545" y="4596765"/>
            <a:ext cx="203200" cy="203200"/>
            <a:chOff x="6777" y="3763"/>
            <a:chExt cx="320" cy="320"/>
          </a:xfrm>
        </p:grpSpPr>
        <p:sp>
          <p:nvSpPr>
            <p:cNvPr id="69" name="椭圆 68"/>
            <p:cNvSpPr/>
            <p:nvPr/>
          </p:nvSpPr>
          <p:spPr>
            <a:xfrm>
              <a:off x="6777" y="3763"/>
              <a:ext cx="320" cy="320"/>
            </a:xfrm>
            <a:prstGeom prst="ellipse">
              <a:avLst/>
            </a:prstGeom>
            <a:solidFill>
              <a:srgbClr val="01579B"/>
            </a:solidFill>
            <a:ln>
              <a:solidFill>
                <a:srgbClr val="0157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6823" y="3809"/>
              <a:ext cx="227" cy="227"/>
            </a:xfrm>
            <a:prstGeom prst="ellipse">
              <a:avLst/>
            </a:prstGeom>
            <a:solidFill>
              <a:srgbClr val="01579B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645660" y="3076575"/>
            <a:ext cx="31343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 spc="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LED&amp;LCD</a:t>
            </a:r>
            <a:endParaRPr lang="en-US" altLang="zh-CN" sz="36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endParaRPr lang="en-US" altLang="zh-CN" sz="36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113790" y="4594860"/>
            <a:ext cx="3079115" cy="1143000"/>
          </a:xfrm>
          <a:prstGeom prst="roundRect">
            <a:avLst>
              <a:gd name="adj" fmla="val 50000"/>
            </a:avLst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Flexible LED Display(Bendable/DIY)</a:t>
            </a:r>
            <a:endParaRPr lang="en-US" altLang="zh-CN"/>
          </a:p>
        </p:txBody>
      </p:sp>
      <p:sp>
        <p:nvSpPr>
          <p:cNvPr id="71" name="文本框 70"/>
          <p:cNvSpPr txBox="1"/>
          <p:nvPr/>
        </p:nvSpPr>
        <p:spPr>
          <a:xfrm>
            <a:off x="5038725" y="3719830"/>
            <a:ext cx="2436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spc="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60000" dist="29997" dir="5400000" sy="-100000" algn="bl" rotWithShape="0"/>
                </a:effectLst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customized-available</a:t>
            </a:r>
            <a:endParaRPr lang="en-US" altLang="zh-CN" sz="14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US" altLang="zh-CN" sz="1400" b="1" spc="10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60000" dist="29997" dir="5400000" sy="-100000" algn="bl" rotWithShape="0"/>
              </a:effectLst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8136890" y="4512310"/>
            <a:ext cx="3488690" cy="1152525"/>
          </a:xfrm>
          <a:prstGeom prst="roundRect">
            <a:avLst>
              <a:gd name="adj" fmla="val 50000"/>
            </a:avLst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Commericial / Family Use HD LCD TV</a:t>
            </a:r>
            <a:endParaRPr lang="en-US" altLang="zh-CN"/>
          </a:p>
        </p:txBody>
      </p:sp>
      <p:sp>
        <p:nvSpPr>
          <p:cNvPr id="73" name="等腰三角形 72"/>
          <p:cNvSpPr/>
          <p:nvPr/>
        </p:nvSpPr>
        <p:spPr>
          <a:xfrm rot="5400000" flipV="1">
            <a:off x="7942580" y="4989830"/>
            <a:ext cx="298450" cy="187960"/>
          </a:xfrm>
          <a:prstGeom prst="triangle">
            <a:avLst/>
          </a:prstGeom>
          <a:solidFill>
            <a:srgbClr val="015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000" cy="68986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63870" y="1366520"/>
            <a:ext cx="4589145" cy="14897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1. Ultra-narrow frame, perfect display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2. Automatic color adjustment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3.178 ° wide viewing angle, wide view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None/>
            </a:pPr>
            <a:r>
              <a:rPr lang="en-US" altLang="zh-CN" sz="1600">
                <a:latin typeface="+mj-lt"/>
                <a:ea typeface="+mj-ea"/>
                <a:cs typeface="+mj-lt"/>
              </a:rPr>
              <a:t>4. Intelligent temperature control system</a:t>
            </a:r>
            <a:endParaRPr lang="en-US" altLang="zh-CN" sz="1600">
              <a:latin typeface="+mj-lt"/>
              <a:ea typeface="+mj-ea"/>
              <a:cs typeface="+mj-lt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67310" y="-32385"/>
            <a:ext cx="32181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Liquid crystal splicing screen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185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Ultra narrow seam  perfect display</a:t>
            </a:r>
            <a:endParaRPr lang="en-US" altLang="zh-CN" sz="20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2" name="图片 1" descr="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90" y="381000"/>
            <a:ext cx="3134995" cy="3134995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>
            <p:custDataLst>
              <p:tags r:id="rId3"/>
            </p:custDataLst>
          </p:nvPr>
        </p:nvGraphicFramePr>
        <p:xfrm>
          <a:off x="857250" y="3006090"/>
          <a:ext cx="104775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152525"/>
                <a:gridCol w="1152525"/>
                <a:gridCol w="1152525"/>
                <a:gridCol w="1152525"/>
                <a:gridCol w="1152525"/>
                <a:gridCol w="1152525"/>
                <a:gridCol w="1152525"/>
                <a:gridCol w="1152525"/>
              </a:tblGrid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BSC-PL4611CZB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BSC-46PL-PJN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BSC-46PS-PJN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BSC-PL49CZB1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BSC-55PD-PJN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BSC-PL55CZB2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BSC-PL55CZB1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BSC-65PS-PJN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Splicing gap(mm)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0.88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1.7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0.88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1.8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Resolution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1920x1080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3840*2160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Rightness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500cd/m²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Contrast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4000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Response time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8ms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Standard color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8bit-16.7M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Visible angle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178°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CR≥10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Input interface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HDMI*1/DVI1/VGA*1/CVBS*1/USB*1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Communication Interface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RS*232 to RJ45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Whole machine size(mm)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1020.0251x574.61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1020.0251x574.61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1021.98x576.57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1077.6x607.8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1210.51x681.22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1211.4x682.2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1213.4.4x684.2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1432.7.4x807.82</a:t>
                      </a:r>
                      <a:endParaRPr 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Weight (KG)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26.5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26.5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26.5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26.5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Power Supply 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100-240VAC,50/60Hz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Maximum power consumption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150W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/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0" y="0"/>
            <a:ext cx="2867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  <a:sym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  <a:p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2 (2)"/>
          <p:cNvPicPr>
            <a:picLocks noChangeAspect="1"/>
          </p:cNvPicPr>
          <p:nvPr/>
        </p:nvPicPr>
        <p:blipFill>
          <a:blip r:embed="rId1"/>
          <a:srcRect l="1519" t="12393" r="10923" b="4185"/>
          <a:stretch>
            <a:fillRect/>
          </a:stretch>
        </p:blipFill>
        <p:spPr>
          <a:xfrm>
            <a:off x="8416290" y="583565"/>
            <a:ext cx="3038475" cy="2894965"/>
          </a:xfrm>
          <a:prstGeom prst="rect">
            <a:avLst/>
          </a:prstGeom>
        </p:spPr>
      </p:pic>
      <p:pic>
        <p:nvPicPr>
          <p:cNvPr id="3" name="图片 2" descr="146"/>
          <p:cNvPicPr>
            <a:picLocks noChangeAspect="1"/>
          </p:cNvPicPr>
          <p:nvPr/>
        </p:nvPicPr>
        <p:blipFill>
          <a:blip r:embed="rId2"/>
          <a:srcRect l="2222" t="704" r="370" b="1815"/>
          <a:stretch>
            <a:fillRect/>
          </a:stretch>
        </p:blipFill>
        <p:spPr>
          <a:xfrm>
            <a:off x="663575" y="582930"/>
            <a:ext cx="3039745" cy="2895600"/>
          </a:xfrm>
          <a:prstGeom prst="rect">
            <a:avLst/>
          </a:prstGeom>
        </p:spPr>
      </p:pic>
      <p:pic>
        <p:nvPicPr>
          <p:cNvPr id="15" name="图片 14" descr="626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880" y="3803650"/>
            <a:ext cx="3039110" cy="2895600"/>
          </a:xfrm>
          <a:prstGeom prst="rect">
            <a:avLst/>
          </a:prstGeom>
        </p:spPr>
      </p:pic>
      <p:pic>
        <p:nvPicPr>
          <p:cNvPr id="18" name="图片 17" descr="透明展示柜5"/>
          <p:cNvPicPr>
            <a:picLocks noChangeAspect="1"/>
          </p:cNvPicPr>
          <p:nvPr/>
        </p:nvPicPr>
        <p:blipFill>
          <a:blip r:embed="rId4"/>
          <a:srcRect l="833" t="26370" r="222" b="26389"/>
          <a:stretch>
            <a:fillRect/>
          </a:stretch>
        </p:blipFill>
        <p:spPr>
          <a:xfrm>
            <a:off x="605790" y="3807460"/>
            <a:ext cx="6057265" cy="2891790"/>
          </a:xfrm>
          <a:prstGeom prst="rect">
            <a:avLst/>
          </a:prstGeom>
        </p:spPr>
      </p:pic>
      <p:pic>
        <p:nvPicPr>
          <p:cNvPr id="19" name="图片 18" descr="7894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135" y="582930"/>
            <a:ext cx="3039745" cy="2895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-28575" y="-28575"/>
            <a:ext cx="3898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72B2D5"/>
                </a:solidFill>
                <a:latin typeface="+mj-ea"/>
                <a:ea typeface="+mj-ea"/>
                <a:cs typeface="+mn-ea"/>
              </a:rPr>
              <a:t>Wall-mounted advertising machine</a:t>
            </a:r>
            <a:endParaRPr lang="en-US" altLang="zh-CN" sz="1600">
              <a:solidFill>
                <a:srgbClr val="72B2D5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4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Ultra-thin advertising machine</a:t>
            </a:r>
            <a:endParaRPr lang="en-US" altLang="zh-CN" sz="24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6820" y="1660525"/>
            <a:ext cx="7583805" cy="14897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1. Ultra-thin body, pure aluminum alloy frame explosion-proof tempered glass 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2. Intelligent switching of horizontal and vertical screens 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3. Full support for mainstream video/audio/picture formats 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  <a:p>
            <a:pPr defTabSz="1219200" fontAlgn="base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>
                <a:latin typeface="+mj-lt"/>
                <a:ea typeface="+mj-ea"/>
                <a:cs typeface="+mj-lt"/>
                <a:sym typeface="+mn-ea"/>
              </a:rPr>
              <a:t>4. Multi-region display, free choice</a:t>
            </a:r>
            <a:endParaRPr lang="en-US" altLang="zh-CN" sz="1600">
              <a:latin typeface="+mj-lt"/>
              <a:ea typeface="+mj-ea"/>
              <a:cs typeface="+mj-lt"/>
              <a:sym typeface="+mn-ea"/>
            </a:endParaRPr>
          </a:p>
        </p:txBody>
      </p:sp>
      <p:pic>
        <p:nvPicPr>
          <p:cNvPr id="3" name="图片 2" descr="9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941070"/>
            <a:ext cx="2468880" cy="246888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1748155" y="3409950"/>
          <a:ext cx="8383270" cy="326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1157605"/>
                <a:gridCol w="1158240"/>
                <a:gridCol w="1158875"/>
                <a:gridCol w="1157605"/>
                <a:gridCol w="1158240"/>
                <a:gridCol w="1157605"/>
              </a:tblGrid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BSC-P4300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BSC-P4900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BSC-P5500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BSC-P6500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BSC-P7500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BSC-P8600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Panel size(mm)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986x574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1119x649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1255X725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1474x849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1693x977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1953X1125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Aspect Ratio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Contract Ratio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1400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∶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View Angle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178°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CPU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Quad-core Cortex-A17 up to 1.8GHz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GPU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Mali-T760 MP4 @600MHz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RAM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2GB DDR3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ROM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16GB NAND Flash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Operating system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Android 7.1/ 9.0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USB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USB 2.0 x 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08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Wi-Fi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802.11b/g/n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rgbClr val="97C8E1"/>
            </a:gs>
            <a:gs pos="29000">
              <a:srgbClr val="BADAEB">
                <a:alpha val="100000"/>
              </a:srgbClr>
            </a:gs>
            <a:gs pos="45000">
              <a:srgbClr val="BADAEB"/>
            </a:gs>
            <a:gs pos="100000">
              <a:srgbClr val="74B5D6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6" name="矩形 15"/>
          <p:cNvSpPr/>
          <p:nvPr/>
        </p:nvSpPr>
        <p:spPr>
          <a:xfrm flipV="1">
            <a:off x="0" y="308610"/>
            <a:ext cx="1956435" cy="762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-38100" y="-26670"/>
            <a:ext cx="28676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case</a:t>
            </a:r>
            <a:endParaRPr lang="en-US" altLang="zh-CN" sz="16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rcRect l="18167" t="398" r="18241" b="41324"/>
          <a:stretch>
            <a:fillRect/>
          </a:stretch>
        </p:blipFill>
        <p:spPr>
          <a:xfrm>
            <a:off x="8308975" y="600075"/>
            <a:ext cx="3241675" cy="2945765"/>
          </a:xfrm>
          <a:prstGeom prst="rect">
            <a:avLst/>
          </a:prstGeom>
        </p:spPr>
      </p:pic>
      <p:pic>
        <p:nvPicPr>
          <p:cNvPr id="3" name="图片 2" descr="未标题-1"/>
          <p:cNvPicPr>
            <a:picLocks noChangeAspect="1"/>
          </p:cNvPicPr>
          <p:nvPr/>
        </p:nvPicPr>
        <p:blipFill>
          <a:blip r:embed="rId2"/>
          <a:srcRect l="560" t="22462" r="84" b="22028"/>
          <a:stretch>
            <a:fillRect/>
          </a:stretch>
        </p:blipFill>
        <p:spPr>
          <a:xfrm>
            <a:off x="717550" y="600075"/>
            <a:ext cx="6757670" cy="2920365"/>
          </a:xfrm>
          <a:prstGeom prst="rect">
            <a:avLst/>
          </a:prstGeom>
        </p:spPr>
      </p:pic>
      <p:pic>
        <p:nvPicPr>
          <p:cNvPr id="6" name="图片 5" descr="215 (2)"/>
          <p:cNvPicPr>
            <a:picLocks noChangeAspect="1"/>
          </p:cNvPicPr>
          <p:nvPr/>
        </p:nvPicPr>
        <p:blipFill>
          <a:blip r:embed="rId3"/>
          <a:srcRect l="2065" t="15778" r="935" b="28731"/>
          <a:stretch>
            <a:fillRect/>
          </a:stretch>
        </p:blipFill>
        <p:spPr>
          <a:xfrm>
            <a:off x="8523605" y="4825365"/>
            <a:ext cx="3027045" cy="1945640"/>
          </a:xfrm>
          <a:prstGeom prst="rect">
            <a:avLst/>
          </a:prstGeom>
        </p:spPr>
      </p:pic>
      <p:pic>
        <p:nvPicPr>
          <p:cNvPr id="8" name="图片 7" descr="photobank(1)"/>
          <p:cNvPicPr>
            <a:picLocks noChangeAspect="1"/>
          </p:cNvPicPr>
          <p:nvPr/>
        </p:nvPicPr>
        <p:blipFill>
          <a:blip r:embed="rId4"/>
          <a:srcRect l="519" t="15648" r="24843" b="14750"/>
          <a:stretch>
            <a:fillRect/>
          </a:stretch>
        </p:blipFill>
        <p:spPr>
          <a:xfrm>
            <a:off x="641350" y="3810000"/>
            <a:ext cx="3241675" cy="2971165"/>
          </a:xfrm>
          <a:prstGeom prst="rect">
            <a:avLst/>
          </a:prstGeom>
        </p:spPr>
      </p:pic>
      <p:pic>
        <p:nvPicPr>
          <p:cNvPr id="9" name="图片 8" descr="563 (2)"/>
          <p:cNvPicPr>
            <a:picLocks noChangeAspect="1"/>
          </p:cNvPicPr>
          <p:nvPr/>
        </p:nvPicPr>
        <p:blipFill>
          <a:blip r:embed="rId5"/>
          <a:srcRect l="17324" t="8963" r="15176" b="30509"/>
          <a:stretch>
            <a:fillRect/>
          </a:stretch>
        </p:blipFill>
        <p:spPr>
          <a:xfrm>
            <a:off x="4730750" y="3810000"/>
            <a:ext cx="3241675" cy="29610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摄图网_303669960_抽象的矢量背景蓝方和像素页眉横幅（非企业商用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00"/>
            <a:ext cx="12185015" cy="6854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-41275" y="-63500"/>
            <a:ext cx="3578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72B2D5"/>
                </a:solidFill>
                <a:latin typeface="+mj-ea"/>
                <a:ea typeface="+mj-ea"/>
                <a:cs typeface="+mn-ea"/>
                <a:sym typeface="+mn-ea"/>
              </a:rPr>
              <a:t>Touch integrated machine</a:t>
            </a:r>
            <a:endParaRPr lang="en-US" altLang="zh-CN">
              <a:solidFill>
                <a:srgbClr val="72B2D5"/>
              </a:solidFill>
              <a:latin typeface="+mj-ea"/>
              <a:ea typeface="+mj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0" y="304800"/>
            <a:ext cx="1956435" cy="7620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766820" y="578485"/>
            <a:ext cx="4657725" cy="464820"/>
          </a:xfrm>
          <a:prstGeom prst="rect">
            <a:avLst/>
          </a:prstGeom>
          <a:solidFill>
            <a:srgbClr val="9DCDE4"/>
          </a:solidFill>
          <a:ln>
            <a:solidFill>
              <a:srgbClr val="9DCD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p>
            <a:pPr algn="l" defTabSz="1219200" fontAlgn="base">
              <a:lnSpc>
                <a:spcPct val="110000"/>
              </a:lnSpc>
              <a:spcBef>
                <a:spcPts val="1335"/>
              </a:spcBef>
              <a:buClrTx/>
              <a:buSzTx/>
              <a:buNone/>
            </a:pPr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  <a:cs typeface="+mn-ea"/>
              </a:rPr>
              <a:t>     makes interaction more flexible</a:t>
            </a:r>
            <a:endParaRPr lang="en-US" altLang="zh-CN" sz="2000">
              <a:solidFill>
                <a:schemeClr val="bg1"/>
              </a:solidFill>
              <a:latin typeface="+mj-ea"/>
              <a:ea typeface="+mj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4190" y="1206500"/>
            <a:ext cx="5839460" cy="1468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1. Fully support mainstream audio/Image formats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2. Easy maintenance and management.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3. Full Channel annotation </a:t>
            </a:r>
            <a:endParaRPr lang="en-US" altLang="zh-CN" sz="1600">
              <a:latin typeface="+mj-lt"/>
              <a:ea typeface="+mj-ea"/>
              <a:cs typeface="+mj-lt"/>
            </a:endParaRPr>
          </a:p>
          <a:p>
            <a:pPr>
              <a:lnSpc>
                <a:spcPct val="140000"/>
              </a:lnSpc>
              <a:buClrTx/>
              <a:buSzTx/>
              <a:buFontTx/>
            </a:pPr>
            <a:r>
              <a:rPr lang="en-US" altLang="zh-CN" sz="1600">
                <a:latin typeface="+mj-lt"/>
                <a:ea typeface="+mj-ea"/>
                <a:cs typeface="+mj-lt"/>
              </a:rPr>
              <a:t>4.Windows system, stable and smooth</a:t>
            </a:r>
            <a:endParaRPr lang="en-US" altLang="zh-CN" sz="1600">
              <a:latin typeface="+mj-lt"/>
              <a:ea typeface="+mj-ea"/>
              <a:cs typeface="+mj-lt"/>
            </a:endParaRPr>
          </a:p>
        </p:txBody>
      </p:sp>
      <p:pic>
        <p:nvPicPr>
          <p:cNvPr id="2" name="图片 1" descr="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95" y="578485"/>
            <a:ext cx="2413000" cy="2413000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1488440" y="2837815"/>
          <a:ext cx="9322435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8965"/>
                <a:gridCol w="929640"/>
                <a:gridCol w="930910"/>
                <a:gridCol w="930275"/>
                <a:gridCol w="931545"/>
                <a:gridCol w="929640"/>
                <a:gridCol w="930910"/>
                <a:gridCol w="929640"/>
                <a:gridCol w="930910"/>
              </a:tblGrid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Model/parameter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BSC-S3200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BSC-S4300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BSC-S4900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BSC-S5500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BSC-S6500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BSC-S7500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BSC-S8600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BSC-S9800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Screen Size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inch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32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43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65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75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98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84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Whole machine size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mm</a:t>
                      </a:r>
                      <a:r>
                        <a:rPr lang="en-US" sz="1050" b="1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770.78x470.32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1010.8x599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1140.9x671.9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1284.9x755.9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1504x882.24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1750.68x1054.7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1981x1177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1981x1177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Resolution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1920*1080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：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3840*2160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（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16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：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9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Angle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178/178/178/178(L/R/U/D)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Backlight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Led backlight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Brightness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400cd/m2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Processor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Intel Core i3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360cd/m2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Internal storage</a:t>
                      </a:r>
                      <a:endParaRPr lang="en-US" altLang="en-US" sz="110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4G DDR31600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Hard disc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120G high-speed Solid State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Display card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Display card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output interface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HDMI×4,VGA×1,RJ45×1,PCAUDIO×1,MIC×1,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Input interface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HDMI×2,VGA×1,USB×4,YPBPR×1,AVI×2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，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S-VIDEO×1,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Storage temperature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-40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℃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Arial" panose="020B0604020202020204" charset="-122"/>
                        </a:rPr>
                        <a:t>~70</a:t>
                      </a: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℃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Working humidity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10%~90</a:t>
                      </a:r>
                      <a:r>
                        <a:rPr lang="en-US" sz="1050" b="0">
                          <a:solidFill>
                            <a:srgbClr val="333333"/>
                          </a:solidFill>
                          <a:latin typeface="宋体" panose="02010600030101010101" pitchFamily="2" charset="-122"/>
                        </a:rPr>
                        <a:t>％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Power Input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AC100~240V 50 /60 HZ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50" b="1">
                          <a:solidFill>
                            <a:srgbClr val="FFFFFF"/>
                          </a:solidFill>
                          <a:latin typeface="Arial" panose="020B0604020202020204" charset="-122"/>
                        </a:rPr>
                        <a:t>Standby power consumption</a:t>
                      </a:r>
                      <a:endParaRPr lang="en-US" altLang="en-US" sz="1050" b="1">
                        <a:solidFill>
                          <a:srgbClr val="FFFFFF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7A5D5"/>
                    </a:solidFill>
                  </a:tcPr>
                </a:tc>
                <a:tc gridSpan="8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50" b="0">
                          <a:solidFill>
                            <a:srgbClr val="333333"/>
                          </a:solidFill>
                          <a:latin typeface="Arial" panose="020B0604020202020204" charset="-122"/>
                        </a:rPr>
                        <a:t>≤10W</a:t>
                      </a:r>
                      <a:endParaRPr lang="en-US" altLang="en-US" sz="1050" b="0">
                        <a:solidFill>
                          <a:srgbClr val="333333"/>
                        </a:solidFill>
                        <a:latin typeface="Arial" panose="020B0604020202020204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800,&quot;width&quot;:14400}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TABLE_BEAUTIFY" val="smartTable{1dddb055-b5f6-4689-a195-b970427b860c}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TABLE_BEAUTIFY" val="smartTable{0a44f1f3-991a-4446-bbcf-fb2a8b9fe583}"/>
  <p:tag name="TABLE_ENDDRAG_ORIGIN_RECT" val="660*256"/>
  <p:tag name="TABLE_ENDDRAG_RECT" val="162*153*660*25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TABLE_BEAUTIFY" val="smartTable{7d81f7c4-917f-4418-be5c-c9a59d519042}"/>
  <p:tag name="TABLE_ENDDRAG_ORIGIN_RECT" val="734*303"/>
  <p:tag name="TABLE_ENDDRAG_RECT" val="125*125*734*303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TABLE_BEAUTIFY" val="smartTable{069d0381-dbe3-4858-b3bb-e2311041befb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e8fd4bbd-d67d-43c8-ab23-cf5562d2fc91}"/>
  <p:tag name="TABLE_ENDDRAG_ORIGIN_RECT" val="750*283"/>
  <p:tag name="TABLE_ENDDRAG_RECT" val="91*256*750*283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TABLE_BEAUTIFY" val="smartTable{4212ef45-1a40-4c86-b5cb-95d9b94921ec}"/>
  <p:tag name="TABLE_ENDDRAG_ORIGIN_RECT" val="795*274"/>
  <p:tag name="TABLE_ENDDRAG_RECT" val="88*151*795*274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UNIT_TABLE_BEAUTIFY" val="smartTable{6c77ba37-7540-4cf5-bdd3-df36cda2ba86}"/>
  <p:tag name="TABLE_ENDDRAG_ORIGIN_RECT" val="687*285"/>
  <p:tag name="TABLE_ENDDRAG_RECT" val="219*246*687*285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PLACING_PICTURE_USER_VIEWPORT" val="{&quot;height&quot;:3082,&quot;width&quot;:3082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ABLE_BEAUTIFY" val="smartTable{a7f71a65-30f9-49e2-8a7b-8b24ee97db2a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TABLE_BEAUTIFY" val="smartTable{5b32b526-b72d-4599-a6f5-8b59386b1d5e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PP_MARK_KEY" val="68d456cb-d127-48a3-81db-c87ee1fc71b6"/>
  <p:tag name="COMMONDATA" val="eyJjb3VudCI6OSwiaGRpZCI6IjE3YjUwMzFmOGNkMjg4NjdlNjBjMzU1NmFkNTQxMjFlIiwidXNlckNvdW50Ijo3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新版空白演示配色">
    <a:dk1>
      <a:srgbClr val="000000"/>
    </a:dk1>
    <a:lt1>
      <a:srgbClr val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16417</Words>
  <Application>WPS 演示</Application>
  <PresentationFormat>宽屏</PresentationFormat>
  <Paragraphs>2127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Arial</vt:lpstr>
      <vt:lpstr>Calibri</vt:lpstr>
      <vt:lpstr>Arial Unicode MS</vt:lpstr>
      <vt:lpstr>Helvetica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63135</dc:creator>
  <cp:lastModifiedBy>League</cp:lastModifiedBy>
  <cp:revision>198</cp:revision>
  <dcterms:created xsi:type="dcterms:W3CDTF">2019-06-19T02:08:00Z</dcterms:created>
  <dcterms:modified xsi:type="dcterms:W3CDTF">2022-10-11T04:01:37Z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v1.0_mb_kB/Khaxh/vIHLVDdXzCbWw==</vt:lpwstr>
  </property>
  <property fmtid="{D5CDD505-2E9C-101B-9397-08002B2CF9AE}" pid="4" name="ICV">
    <vt:lpwstr>DAD3D2AFBFBA4282A99F24C85DB57C39</vt:lpwstr>
  </property>
</Properties>
</file>